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9" r:id="rId3"/>
    <p:sldId id="258" r:id="rId4"/>
    <p:sldId id="273" r:id="rId5"/>
    <p:sldId id="277" r:id="rId6"/>
    <p:sldId id="265" r:id="rId7"/>
    <p:sldId id="261" r:id="rId8"/>
    <p:sldId id="266" r:id="rId9"/>
    <p:sldId id="271" r:id="rId10"/>
    <p:sldId id="260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70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E74EFE-121F-4FB6-A45E-926FA5CE4BA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2F5078C7-6515-4E08-BA58-67C06F95364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Antenna Works </a:t>
          </a:r>
        </a:p>
      </dgm:t>
    </dgm:pt>
    <dgm:pt modelId="{39EDE71B-36EE-4DF4-89C0-DC3F2488E695}" type="parTrans" cxnId="{BCE023A0-C552-47D4-9FE0-95A3FA1889B3}">
      <dgm:prSet/>
      <dgm:spPr/>
      <dgm:t>
        <a:bodyPr/>
        <a:lstStyle/>
        <a:p>
          <a:endParaRPr lang="en-US"/>
        </a:p>
      </dgm:t>
    </dgm:pt>
    <dgm:pt modelId="{9A143D76-670B-4135-89AE-B32035C985B0}" type="sibTrans" cxnId="{BCE023A0-C552-47D4-9FE0-95A3FA1889B3}">
      <dgm:prSet/>
      <dgm:spPr/>
      <dgm:t>
        <a:bodyPr/>
        <a:lstStyle/>
        <a:p>
          <a:endParaRPr lang="en-US"/>
        </a:p>
      </dgm:t>
    </dgm:pt>
    <dgm:pt modelId="{59A6225E-22B2-4E02-805E-DC6A99D3BC9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nl-NL" dirty="0"/>
            <a:t>Directional</a:t>
          </a:r>
          <a:endParaRPr lang="en-US" dirty="0"/>
        </a:p>
      </dgm:t>
    </dgm:pt>
    <dgm:pt modelId="{234DCB2D-9B77-4D06-BB18-920D01E34B59}" type="parTrans" cxnId="{D8E9E416-3DC8-403E-9DD9-FE8FB2033875}">
      <dgm:prSet/>
      <dgm:spPr/>
      <dgm:t>
        <a:bodyPr/>
        <a:lstStyle/>
        <a:p>
          <a:endParaRPr lang="en-US"/>
        </a:p>
      </dgm:t>
    </dgm:pt>
    <dgm:pt modelId="{F143771B-D7C4-428F-A3FE-768BC76960C7}" type="sibTrans" cxnId="{D8E9E416-3DC8-403E-9DD9-FE8FB2033875}">
      <dgm:prSet/>
      <dgm:spPr/>
      <dgm:t>
        <a:bodyPr/>
        <a:lstStyle/>
        <a:p>
          <a:endParaRPr lang="en-US"/>
        </a:p>
      </dgm:t>
    </dgm:pt>
    <dgm:pt modelId="{43FB601F-4E13-46E8-8B6F-263212AAB98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Adjustable stand and Light weight </a:t>
          </a:r>
          <a:endParaRPr lang="en-US"/>
        </a:p>
      </dgm:t>
    </dgm:pt>
    <dgm:pt modelId="{45823B7F-714E-4000-8286-384394C5087B}" type="parTrans" cxnId="{22A46F97-9AF6-439E-AE43-E8CC8863787B}">
      <dgm:prSet/>
      <dgm:spPr/>
      <dgm:t>
        <a:bodyPr/>
        <a:lstStyle/>
        <a:p>
          <a:endParaRPr lang="en-US"/>
        </a:p>
      </dgm:t>
    </dgm:pt>
    <dgm:pt modelId="{CE568F48-75F1-41A5-8A9D-37C788589401}" type="sibTrans" cxnId="{22A46F97-9AF6-439E-AE43-E8CC8863787B}">
      <dgm:prSet/>
      <dgm:spPr/>
      <dgm:t>
        <a:bodyPr/>
        <a:lstStyle/>
        <a:p>
          <a:endParaRPr lang="en-US"/>
        </a:p>
      </dgm:t>
    </dgm:pt>
    <dgm:pt modelId="{746A1A42-5186-4260-B51F-43D89AFEA3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Easy</a:t>
          </a:r>
          <a:r>
            <a:rPr lang="en-US" baseline="0" dirty="0"/>
            <a:t> to assemble, and budget friendly </a:t>
          </a:r>
          <a:endParaRPr lang="en-US" dirty="0"/>
        </a:p>
      </dgm:t>
    </dgm:pt>
    <dgm:pt modelId="{2895A159-E96E-4A7B-B65F-92A4F614B886}" type="parTrans" cxnId="{29D84ECB-22E6-4B03-BCD8-58ABFFB00646}">
      <dgm:prSet/>
      <dgm:spPr/>
      <dgm:t>
        <a:bodyPr/>
        <a:lstStyle/>
        <a:p>
          <a:endParaRPr lang="en-US"/>
        </a:p>
      </dgm:t>
    </dgm:pt>
    <dgm:pt modelId="{C73D7DBD-7FBB-4238-B889-A9294A1C0D60}" type="sibTrans" cxnId="{29D84ECB-22E6-4B03-BCD8-58ABFFB00646}">
      <dgm:prSet/>
      <dgm:spPr/>
      <dgm:t>
        <a:bodyPr/>
        <a:lstStyle/>
        <a:p>
          <a:endParaRPr lang="en-US"/>
        </a:p>
      </dgm:t>
    </dgm:pt>
    <dgm:pt modelId="{26B86E95-BF82-4442-91CB-E92D05D8EF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Tested at 433MHz along 200m</a:t>
          </a:r>
        </a:p>
      </dgm:t>
    </dgm:pt>
    <dgm:pt modelId="{5AFDBAB3-A1C6-47E4-BDD7-C8AC352A2233}" type="parTrans" cxnId="{DF06BBAF-1E9F-48B4-A7A6-77CD98C5321A}">
      <dgm:prSet/>
      <dgm:spPr/>
      <dgm:t>
        <a:bodyPr/>
        <a:lstStyle/>
        <a:p>
          <a:endParaRPr lang="en-GB"/>
        </a:p>
      </dgm:t>
    </dgm:pt>
    <dgm:pt modelId="{6F1D525F-8EDD-45CF-BF18-D11DFF272204}" type="sibTrans" cxnId="{DF06BBAF-1E9F-48B4-A7A6-77CD98C5321A}">
      <dgm:prSet/>
      <dgm:spPr/>
      <dgm:t>
        <a:bodyPr/>
        <a:lstStyle/>
        <a:p>
          <a:endParaRPr lang="en-GB"/>
        </a:p>
      </dgm:t>
    </dgm:pt>
    <dgm:pt modelId="{B439CD1D-EBA6-4300-9475-16BF46E5D4F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Practical</a:t>
          </a:r>
        </a:p>
      </dgm:t>
    </dgm:pt>
    <dgm:pt modelId="{162D84C8-44A3-4F1A-8512-CF870AA1F9D5}" type="sibTrans" cxnId="{57F0DF70-476E-447D-B926-48B2EC4ED19B}">
      <dgm:prSet/>
      <dgm:spPr/>
      <dgm:t>
        <a:bodyPr/>
        <a:lstStyle/>
        <a:p>
          <a:endParaRPr lang="en-US"/>
        </a:p>
      </dgm:t>
    </dgm:pt>
    <dgm:pt modelId="{95B3ED5F-C7E7-45B9-9782-81D6DFADAFE9}" type="parTrans" cxnId="{57F0DF70-476E-447D-B926-48B2EC4ED19B}">
      <dgm:prSet/>
      <dgm:spPr/>
      <dgm:t>
        <a:bodyPr/>
        <a:lstStyle/>
        <a:p>
          <a:endParaRPr lang="en-US"/>
        </a:p>
      </dgm:t>
    </dgm:pt>
    <dgm:pt modelId="{9953D9C6-2D5C-4D69-B202-B4696A9893F2}" type="pres">
      <dgm:prSet presAssocID="{EDE74EFE-121F-4FB6-A45E-926FA5CE4BAA}" presName="root" presStyleCnt="0">
        <dgm:presLayoutVars>
          <dgm:dir/>
          <dgm:resizeHandles val="exact"/>
        </dgm:presLayoutVars>
      </dgm:prSet>
      <dgm:spPr/>
    </dgm:pt>
    <dgm:pt modelId="{96334654-5D33-4D82-9922-5A7BBDB71520}" type="pres">
      <dgm:prSet presAssocID="{2F5078C7-6515-4E08-BA58-67C06F95364A}" presName="compNode" presStyleCnt="0"/>
      <dgm:spPr/>
    </dgm:pt>
    <dgm:pt modelId="{D05E72CA-7D01-41D3-A727-94D32D340F83}" type="pres">
      <dgm:prSet presAssocID="{2F5078C7-6515-4E08-BA58-67C06F95364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3F81FCBC-0C39-4D1E-979B-EDF4AE55FEA4}" type="pres">
      <dgm:prSet presAssocID="{2F5078C7-6515-4E08-BA58-67C06F95364A}" presName="iconSpace" presStyleCnt="0"/>
      <dgm:spPr/>
    </dgm:pt>
    <dgm:pt modelId="{D2203247-52EE-45C2-8917-72BD64791CA1}" type="pres">
      <dgm:prSet presAssocID="{2F5078C7-6515-4E08-BA58-67C06F95364A}" presName="parTx" presStyleLbl="revTx" presStyleIdx="0" presStyleCnt="6">
        <dgm:presLayoutVars>
          <dgm:chMax val="0"/>
          <dgm:chPref val="0"/>
        </dgm:presLayoutVars>
      </dgm:prSet>
      <dgm:spPr/>
    </dgm:pt>
    <dgm:pt modelId="{BC641F88-1191-4F6F-903E-C62531FCC497}" type="pres">
      <dgm:prSet presAssocID="{2F5078C7-6515-4E08-BA58-67C06F95364A}" presName="txSpace" presStyleCnt="0"/>
      <dgm:spPr/>
    </dgm:pt>
    <dgm:pt modelId="{BED6012B-70EA-4942-B038-ED3561ED0F4A}" type="pres">
      <dgm:prSet presAssocID="{2F5078C7-6515-4E08-BA58-67C06F95364A}" presName="desTx" presStyleLbl="revTx" presStyleIdx="1" presStyleCnt="6">
        <dgm:presLayoutVars/>
      </dgm:prSet>
      <dgm:spPr/>
    </dgm:pt>
    <dgm:pt modelId="{AF98E05F-E8F1-4D90-A30C-F447EAA45035}" type="pres">
      <dgm:prSet presAssocID="{9A143D76-670B-4135-89AE-B32035C985B0}" presName="sibTrans" presStyleCnt="0"/>
      <dgm:spPr/>
    </dgm:pt>
    <dgm:pt modelId="{35F64601-2BB6-464C-8C3E-0AA798EA2532}" type="pres">
      <dgm:prSet presAssocID="{59A6225E-22B2-4E02-805E-DC6A99D3BC9F}" presName="compNode" presStyleCnt="0"/>
      <dgm:spPr/>
    </dgm:pt>
    <dgm:pt modelId="{1005524D-BD97-4B30-8AC1-041E173298DB}" type="pres">
      <dgm:prSet presAssocID="{59A6225E-22B2-4E02-805E-DC6A99D3BC9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F182796-7359-4D0F-A32D-72F45C2305EA}" type="pres">
      <dgm:prSet presAssocID="{59A6225E-22B2-4E02-805E-DC6A99D3BC9F}" presName="iconSpace" presStyleCnt="0"/>
      <dgm:spPr/>
    </dgm:pt>
    <dgm:pt modelId="{B2F7347A-7021-4018-A6C6-0DEC567D6C2C}" type="pres">
      <dgm:prSet presAssocID="{59A6225E-22B2-4E02-805E-DC6A99D3BC9F}" presName="parTx" presStyleLbl="revTx" presStyleIdx="2" presStyleCnt="6">
        <dgm:presLayoutVars>
          <dgm:chMax val="0"/>
          <dgm:chPref val="0"/>
        </dgm:presLayoutVars>
      </dgm:prSet>
      <dgm:spPr/>
    </dgm:pt>
    <dgm:pt modelId="{19CD5593-C677-49CA-902C-0A07CE865EFF}" type="pres">
      <dgm:prSet presAssocID="{59A6225E-22B2-4E02-805E-DC6A99D3BC9F}" presName="txSpace" presStyleCnt="0"/>
      <dgm:spPr/>
    </dgm:pt>
    <dgm:pt modelId="{295D2B13-CD51-49A5-BE67-ECF4F77FFF31}" type="pres">
      <dgm:prSet presAssocID="{59A6225E-22B2-4E02-805E-DC6A99D3BC9F}" presName="desTx" presStyleLbl="revTx" presStyleIdx="3" presStyleCnt="6" custScaleX="71326">
        <dgm:presLayoutVars/>
      </dgm:prSet>
      <dgm:spPr/>
    </dgm:pt>
    <dgm:pt modelId="{2921BBBF-6528-4349-9A82-C48C8944C258}" type="pres">
      <dgm:prSet presAssocID="{F143771B-D7C4-428F-A3FE-768BC76960C7}" presName="sibTrans" presStyleCnt="0"/>
      <dgm:spPr/>
    </dgm:pt>
    <dgm:pt modelId="{F1531B51-D630-4C5E-B6A0-DF86363CB41C}" type="pres">
      <dgm:prSet presAssocID="{B439CD1D-EBA6-4300-9475-16BF46E5D4F3}" presName="compNode" presStyleCnt="0"/>
      <dgm:spPr/>
    </dgm:pt>
    <dgm:pt modelId="{A8EB2D89-BADC-4420-9520-1FBE177DB1FB}" type="pres">
      <dgm:prSet presAssocID="{B439CD1D-EBA6-4300-9475-16BF46E5D4F3}" presName="iconRect" presStyleLbl="node1" presStyleIdx="2" presStyleCnt="3" custLinFactX="-203613" custLinFactY="98718" custLinFactNeighborX="-300000" custLinFactNeighborY="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8774B09-7CE5-4E53-910C-5C1BB72BC785}" type="pres">
      <dgm:prSet presAssocID="{B439CD1D-EBA6-4300-9475-16BF46E5D4F3}" presName="iconSpace" presStyleCnt="0"/>
      <dgm:spPr/>
    </dgm:pt>
    <dgm:pt modelId="{F3906054-00A4-415A-B5DA-79E157313FE9}" type="pres">
      <dgm:prSet presAssocID="{B439CD1D-EBA6-4300-9475-16BF46E5D4F3}" presName="parTx" presStyleLbl="revTx" presStyleIdx="4" presStyleCnt="6" custLinFactX="-75903" custLinFactY="200000" custLinFactNeighborX="-100000" custLinFactNeighborY="258574">
        <dgm:presLayoutVars>
          <dgm:chMax val="0"/>
          <dgm:chPref val="0"/>
        </dgm:presLayoutVars>
      </dgm:prSet>
      <dgm:spPr/>
    </dgm:pt>
    <dgm:pt modelId="{FADFE8E7-93F6-4059-A57C-F2CD47C036B8}" type="pres">
      <dgm:prSet presAssocID="{B439CD1D-EBA6-4300-9475-16BF46E5D4F3}" presName="txSpace" presStyleCnt="0"/>
      <dgm:spPr/>
    </dgm:pt>
    <dgm:pt modelId="{84BB20F3-52B2-4EFC-BCC0-2EB7D5B9E065}" type="pres">
      <dgm:prSet presAssocID="{B439CD1D-EBA6-4300-9475-16BF46E5D4F3}" presName="desTx" presStyleLbl="revTx" presStyleIdx="5" presStyleCnt="6" custScaleY="60296" custLinFactX="-72747" custLinFactY="68559" custLinFactNeighborX="-100000" custLinFactNeighborY="100000">
        <dgm:presLayoutVars/>
      </dgm:prSet>
      <dgm:spPr/>
    </dgm:pt>
  </dgm:ptLst>
  <dgm:cxnLst>
    <dgm:cxn modelId="{2A89B209-B91A-488E-8B41-B9E9268B5799}" type="presOf" srcId="{EDE74EFE-121F-4FB6-A45E-926FA5CE4BAA}" destId="{9953D9C6-2D5C-4D69-B202-B4696A9893F2}" srcOrd="0" destOrd="0" presId="urn:microsoft.com/office/officeart/2018/5/layout/CenteredIconLabelDescriptionList"/>
    <dgm:cxn modelId="{D8E9E416-3DC8-403E-9DD9-FE8FB2033875}" srcId="{EDE74EFE-121F-4FB6-A45E-926FA5CE4BAA}" destId="{59A6225E-22B2-4E02-805E-DC6A99D3BC9F}" srcOrd="1" destOrd="0" parTransId="{234DCB2D-9B77-4D06-BB18-920D01E34B59}" sibTransId="{F143771B-D7C4-428F-A3FE-768BC76960C7}"/>
    <dgm:cxn modelId="{D85ABE68-C4EF-45E0-8CF0-BCA3533D0BC3}" type="presOf" srcId="{746A1A42-5186-4260-B51F-43D89AFEA386}" destId="{84BB20F3-52B2-4EFC-BCC0-2EB7D5B9E065}" srcOrd="0" destOrd="0" presId="urn:microsoft.com/office/officeart/2018/5/layout/CenteredIconLabelDescriptionList"/>
    <dgm:cxn modelId="{2900FE4B-1BB3-475E-96B6-C9288A3CBD62}" type="presOf" srcId="{26B86E95-BF82-4442-91CB-E92D05D8EF99}" destId="{BED6012B-70EA-4942-B038-ED3561ED0F4A}" srcOrd="0" destOrd="0" presId="urn:microsoft.com/office/officeart/2018/5/layout/CenteredIconLabelDescriptionList"/>
    <dgm:cxn modelId="{57F0DF70-476E-447D-B926-48B2EC4ED19B}" srcId="{EDE74EFE-121F-4FB6-A45E-926FA5CE4BAA}" destId="{B439CD1D-EBA6-4300-9475-16BF46E5D4F3}" srcOrd="2" destOrd="0" parTransId="{95B3ED5F-C7E7-45B9-9782-81D6DFADAFE9}" sibTransId="{162D84C8-44A3-4F1A-8512-CF870AA1F9D5}"/>
    <dgm:cxn modelId="{22A46F97-9AF6-439E-AE43-E8CC8863787B}" srcId="{59A6225E-22B2-4E02-805E-DC6A99D3BC9F}" destId="{43FB601F-4E13-46E8-8B6F-263212AAB98D}" srcOrd="0" destOrd="0" parTransId="{45823B7F-714E-4000-8286-384394C5087B}" sibTransId="{CE568F48-75F1-41A5-8A9D-37C788589401}"/>
    <dgm:cxn modelId="{FA5C07A0-619D-4A7C-B1AC-6595EF298028}" type="presOf" srcId="{B439CD1D-EBA6-4300-9475-16BF46E5D4F3}" destId="{F3906054-00A4-415A-B5DA-79E157313FE9}" srcOrd="0" destOrd="0" presId="urn:microsoft.com/office/officeart/2018/5/layout/CenteredIconLabelDescriptionList"/>
    <dgm:cxn modelId="{BCE023A0-C552-47D4-9FE0-95A3FA1889B3}" srcId="{EDE74EFE-121F-4FB6-A45E-926FA5CE4BAA}" destId="{2F5078C7-6515-4E08-BA58-67C06F95364A}" srcOrd="0" destOrd="0" parTransId="{39EDE71B-36EE-4DF4-89C0-DC3F2488E695}" sibTransId="{9A143D76-670B-4135-89AE-B32035C985B0}"/>
    <dgm:cxn modelId="{89BDECA0-49B0-46A4-923F-1F1CA9C442A8}" type="presOf" srcId="{59A6225E-22B2-4E02-805E-DC6A99D3BC9F}" destId="{B2F7347A-7021-4018-A6C6-0DEC567D6C2C}" srcOrd="0" destOrd="0" presId="urn:microsoft.com/office/officeart/2018/5/layout/CenteredIconLabelDescriptionList"/>
    <dgm:cxn modelId="{DF06BBAF-1E9F-48B4-A7A6-77CD98C5321A}" srcId="{2F5078C7-6515-4E08-BA58-67C06F95364A}" destId="{26B86E95-BF82-4442-91CB-E92D05D8EF99}" srcOrd="0" destOrd="0" parTransId="{5AFDBAB3-A1C6-47E4-BDD7-C8AC352A2233}" sibTransId="{6F1D525F-8EDD-45CF-BF18-D11DFF272204}"/>
    <dgm:cxn modelId="{F20E6FB0-1812-4FC1-BC8F-C00697AABA15}" type="presOf" srcId="{43FB601F-4E13-46E8-8B6F-263212AAB98D}" destId="{295D2B13-CD51-49A5-BE67-ECF4F77FFF31}" srcOrd="0" destOrd="0" presId="urn:microsoft.com/office/officeart/2018/5/layout/CenteredIconLabelDescriptionList"/>
    <dgm:cxn modelId="{FF43D3B0-67FC-45C8-AE7C-8A597DAC3A5A}" type="presOf" srcId="{2F5078C7-6515-4E08-BA58-67C06F95364A}" destId="{D2203247-52EE-45C2-8917-72BD64791CA1}" srcOrd="0" destOrd="0" presId="urn:microsoft.com/office/officeart/2018/5/layout/CenteredIconLabelDescriptionList"/>
    <dgm:cxn modelId="{29D84ECB-22E6-4B03-BCD8-58ABFFB00646}" srcId="{B439CD1D-EBA6-4300-9475-16BF46E5D4F3}" destId="{746A1A42-5186-4260-B51F-43D89AFEA386}" srcOrd="0" destOrd="0" parTransId="{2895A159-E96E-4A7B-B65F-92A4F614B886}" sibTransId="{C73D7DBD-7FBB-4238-B889-A9294A1C0D60}"/>
    <dgm:cxn modelId="{3AE1806B-40C0-4A7E-A8EF-5EA47036A1E0}" type="presParOf" srcId="{9953D9C6-2D5C-4D69-B202-B4696A9893F2}" destId="{96334654-5D33-4D82-9922-5A7BBDB71520}" srcOrd="0" destOrd="0" presId="urn:microsoft.com/office/officeart/2018/5/layout/CenteredIconLabelDescriptionList"/>
    <dgm:cxn modelId="{0B7103AB-922A-4C58-B636-97E06A70DB88}" type="presParOf" srcId="{96334654-5D33-4D82-9922-5A7BBDB71520}" destId="{D05E72CA-7D01-41D3-A727-94D32D340F83}" srcOrd="0" destOrd="0" presId="urn:microsoft.com/office/officeart/2018/5/layout/CenteredIconLabelDescriptionList"/>
    <dgm:cxn modelId="{718C7A30-9FDB-4495-863B-C34CC80EE885}" type="presParOf" srcId="{96334654-5D33-4D82-9922-5A7BBDB71520}" destId="{3F81FCBC-0C39-4D1E-979B-EDF4AE55FEA4}" srcOrd="1" destOrd="0" presId="urn:microsoft.com/office/officeart/2018/5/layout/CenteredIconLabelDescriptionList"/>
    <dgm:cxn modelId="{4EFD7775-3873-45E8-8456-31B23A6F9873}" type="presParOf" srcId="{96334654-5D33-4D82-9922-5A7BBDB71520}" destId="{D2203247-52EE-45C2-8917-72BD64791CA1}" srcOrd="2" destOrd="0" presId="urn:microsoft.com/office/officeart/2018/5/layout/CenteredIconLabelDescriptionList"/>
    <dgm:cxn modelId="{34FA98B5-45F7-4A13-B3D2-1A3E7E5E166E}" type="presParOf" srcId="{96334654-5D33-4D82-9922-5A7BBDB71520}" destId="{BC641F88-1191-4F6F-903E-C62531FCC497}" srcOrd="3" destOrd="0" presId="urn:microsoft.com/office/officeart/2018/5/layout/CenteredIconLabelDescriptionList"/>
    <dgm:cxn modelId="{DBA88994-58FE-4EBF-B4F9-365623494220}" type="presParOf" srcId="{96334654-5D33-4D82-9922-5A7BBDB71520}" destId="{BED6012B-70EA-4942-B038-ED3561ED0F4A}" srcOrd="4" destOrd="0" presId="urn:microsoft.com/office/officeart/2018/5/layout/CenteredIconLabelDescriptionList"/>
    <dgm:cxn modelId="{C2F0E6AD-23DF-42B3-9831-C6678ACF04CF}" type="presParOf" srcId="{9953D9C6-2D5C-4D69-B202-B4696A9893F2}" destId="{AF98E05F-E8F1-4D90-A30C-F447EAA45035}" srcOrd="1" destOrd="0" presId="urn:microsoft.com/office/officeart/2018/5/layout/CenteredIconLabelDescriptionList"/>
    <dgm:cxn modelId="{C2808AA0-A863-4E62-A9AE-430B2B31852D}" type="presParOf" srcId="{9953D9C6-2D5C-4D69-B202-B4696A9893F2}" destId="{35F64601-2BB6-464C-8C3E-0AA798EA2532}" srcOrd="2" destOrd="0" presId="urn:microsoft.com/office/officeart/2018/5/layout/CenteredIconLabelDescriptionList"/>
    <dgm:cxn modelId="{4FE40525-7E6D-4AD3-A4D5-0F457182FEA0}" type="presParOf" srcId="{35F64601-2BB6-464C-8C3E-0AA798EA2532}" destId="{1005524D-BD97-4B30-8AC1-041E173298DB}" srcOrd="0" destOrd="0" presId="urn:microsoft.com/office/officeart/2018/5/layout/CenteredIconLabelDescriptionList"/>
    <dgm:cxn modelId="{1392BC52-79F9-4617-8C08-7D4A87935D90}" type="presParOf" srcId="{35F64601-2BB6-464C-8C3E-0AA798EA2532}" destId="{9F182796-7359-4D0F-A32D-72F45C2305EA}" srcOrd="1" destOrd="0" presId="urn:microsoft.com/office/officeart/2018/5/layout/CenteredIconLabelDescriptionList"/>
    <dgm:cxn modelId="{3D68EE0A-C181-4DB2-A6F0-4F26FA4A8A34}" type="presParOf" srcId="{35F64601-2BB6-464C-8C3E-0AA798EA2532}" destId="{B2F7347A-7021-4018-A6C6-0DEC567D6C2C}" srcOrd="2" destOrd="0" presId="urn:microsoft.com/office/officeart/2018/5/layout/CenteredIconLabelDescriptionList"/>
    <dgm:cxn modelId="{24FBC953-D09D-4E76-9AB9-D603740E9695}" type="presParOf" srcId="{35F64601-2BB6-464C-8C3E-0AA798EA2532}" destId="{19CD5593-C677-49CA-902C-0A07CE865EFF}" srcOrd="3" destOrd="0" presId="urn:microsoft.com/office/officeart/2018/5/layout/CenteredIconLabelDescriptionList"/>
    <dgm:cxn modelId="{A3A255CC-5989-4CF7-906F-8D0D631517F7}" type="presParOf" srcId="{35F64601-2BB6-464C-8C3E-0AA798EA2532}" destId="{295D2B13-CD51-49A5-BE67-ECF4F77FFF31}" srcOrd="4" destOrd="0" presId="urn:microsoft.com/office/officeart/2018/5/layout/CenteredIconLabelDescriptionList"/>
    <dgm:cxn modelId="{F617699E-10A6-4E7C-ADB6-9F8A2F3F45A3}" type="presParOf" srcId="{9953D9C6-2D5C-4D69-B202-B4696A9893F2}" destId="{2921BBBF-6528-4349-9A82-C48C8944C258}" srcOrd="3" destOrd="0" presId="urn:microsoft.com/office/officeart/2018/5/layout/CenteredIconLabelDescriptionList"/>
    <dgm:cxn modelId="{2F6A1DE6-4CE6-41A4-90E6-21790A28589A}" type="presParOf" srcId="{9953D9C6-2D5C-4D69-B202-B4696A9893F2}" destId="{F1531B51-D630-4C5E-B6A0-DF86363CB41C}" srcOrd="4" destOrd="0" presId="urn:microsoft.com/office/officeart/2018/5/layout/CenteredIconLabelDescriptionList"/>
    <dgm:cxn modelId="{2189C793-EF25-4F7F-A833-181B0A8C9E6D}" type="presParOf" srcId="{F1531B51-D630-4C5E-B6A0-DF86363CB41C}" destId="{A8EB2D89-BADC-4420-9520-1FBE177DB1FB}" srcOrd="0" destOrd="0" presId="urn:microsoft.com/office/officeart/2018/5/layout/CenteredIconLabelDescriptionList"/>
    <dgm:cxn modelId="{E5466780-DF2B-4F31-A928-C2291555B1C8}" type="presParOf" srcId="{F1531B51-D630-4C5E-B6A0-DF86363CB41C}" destId="{08774B09-7CE5-4E53-910C-5C1BB72BC785}" srcOrd="1" destOrd="0" presId="urn:microsoft.com/office/officeart/2018/5/layout/CenteredIconLabelDescriptionList"/>
    <dgm:cxn modelId="{7C7A4C2F-F8FD-4D51-8A52-2D1AE490E7B4}" type="presParOf" srcId="{F1531B51-D630-4C5E-B6A0-DF86363CB41C}" destId="{F3906054-00A4-415A-B5DA-79E157313FE9}" srcOrd="2" destOrd="0" presId="urn:microsoft.com/office/officeart/2018/5/layout/CenteredIconLabelDescriptionList"/>
    <dgm:cxn modelId="{9D1B1C52-344C-44E9-BC27-E2FD88F3E0FA}" type="presParOf" srcId="{F1531B51-D630-4C5E-B6A0-DF86363CB41C}" destId="{FADFE8E7-93F6-4059-A57C-F2CD47C036B8}" srcOrd="3" destOrd="0" presId="urn:microsoft.com/office/officeart/2018/5/layout/CenteredIconLabelDescriptionList"/>
    <dgm:cxn modelId="{C8FD39DD-3A05-498E-B165-EB32F86AFC72}" type="presParOf" srcId="{F1531B51-D630-4C5E-B6A0-DF86363CB41C}" destId="{84BB20F3-52B2-4EFC-BCC0-2EB7D5B9E06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5E72CA-7D01-41D3-A727-94D32D340F83}">
      <dsp:nvSpPr>
        <dsp:cNvPr id="0" name=""/>
        <dsp:cNvSpPr/>
      </dsp:nvSpPr>
      <dsp:spPr>
        <a:xfrm>
          <a:off x="979832" y="1650609"/>
          <a:ext cx="1049835" cy="1049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03247-52EE-45C2-8917-72BD64791CA1}">
      <dsp:nvSpPr>
        <dsp:cNvPr id="0" name=""/>
        <dsp:cNvSpPr/>
      </dsp:nvSpPr>
      <dsp:spPr>
        <a:xfrm>
          <a:off x="4985" y="2816587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Antenna Works </a:t>
          </a:r>
        </a:p>
      </dsp:txBody>
      <dsp:txXfrm>
        <a:off x="4985" y="2816587"/>
        <a:ext cx="2999531" cy="449929"/>
      </dsp:txXfrm>
    </dsp:sp>
    <dsp:sp modelId="{BED6012B-70EA-4942-B038-ED3561ED0F4A}">
      <dsp:nvSpPr>
        <dsp:cNvPr id="0" name=""/>
        <dsp:cNvSpPr/>
      </dsp:nvSpPr>
      <dsp:spPr>
        <a:xfrm>
          <a:off x="4985" y="3320537"/>
          <a:ext cx="2999531" cy="103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Tested at 433MHz along 200m</a:t>
          </a:r>
        </a:p>
      </dsp:txBody>
      <dsp:txXfrm>
        <a:off x="4985" y="3320537"/>
        <a:ext cx="2999531" cy="1031068"/>
      </dsp:txXfrm>
    </dsp:sp>
    <dsp:sp modelId="{1005524D-BD97-4B30-8AC1-041E173298DB}">
      <dsp:nvSpPr>
        <dsp:cNvPr id="0" name=""/>
        <dsp:cNvSpPr/>
      </dsp:nvSpPr>
      <dsp:spPr>
        <a:xfrm>
          <a:off x="4504282" y="1650609"/>
          <a:ext cx="1049835" cy="1049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7347A-7021-4018-A6C6-0DEC567D6C2C}">
      <dsp:nvSpPr>
        <dsp:cNvPr id="0" name=""/>
        <dsp:cNvSpPr/>
      </dsp:nvSpPr>
      <dsp:spPr>
        <a:xfrm>
          <a:off x="3529434" y="2816587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nl-NL" sz="2900" kern="1200" dirty="0"/>
            <a:t>Directional</a:t>
          </a:r>
          <a:endParaRPr lang="en-US" sz="2900" kern="1200" dirty="0"/>
        </a:p>
      </dsp:txBody>
      <dsp:txXfrm>
        <a:off x="3529434" y="2816587"/>
        <a:ext cx="2999531" cy="449929"/>
      </dsp:txXfrm>
    </dsp:sp>
    <dsp:sp modelId="{295D2B13-CD51-49A5-BE67-ECF4F77FFF31}">
      <dsp:nvSpPr>
        <dsp:cNvPr id="0" name=""/>
        <dsp:cNvSpPr/>
      </dsp:nvSpPr>
      <dsp:spPr>
        <a:xfrm>
          <a:off x="3959477" y="3320537"/>
          <a:ext cx="2139445" cy="103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Adjustable stand and Light weight </a:t>
          </a:r>
          <a:endParaRPr lang="en-US" sz="1700" kern="1200"/>
        </a:p>
      </dsp:txBody>
      <dsp:txXfrm>
        <a:off x="3959477" y="3320537"/>
        <a:ext cx="2139445" cy="1031068"/>
      </dsp:txXfrm>
    </dsp:sp>
    <dsp:sp modelId="{A8EB2D89-BADC-4420-9520-1FBE177DB1FB}">
      <dsp:nvSpPr>
        <dsp:cNvPr id="0" name=""/>
        <dsp:cNvSpPr/>
      </dsp:nvSpPr>
      <dsp:spPr>
        <a:xfrm>
          <a:off x="2741620" y="3839165"/>
          <a:ext cx="1049835" cy="1049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906054-00A4-415A-B5DA-79E157313FE9}">
      <dsp:nvSpPr>
        <dsp:cNvPr id="0" name=""/>
        <dsp:cNvSpPr/>
      </dsp:nvSpPr>
      <dsp:spPr>
        <a:xfrm>
          <a:off x="1777618" y="4982192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 dirty="0"/>
            <a:t>Practical</a:t>
          </a:r>
        </a:p>
      </dsp:txBody>
      <dsp:txXfrm>
        <a:off x="1777618" y="4982192"/>
        <a:ext cx="2999531" cy="449929"/>
      </dsp:txXfrm>
    </dsp:sp>
    <dsp:sp modelId="{84BB20F3-52B2-4EFC-BCC0-2EB7D5B9E065}">
      <dsp:nvSpPr>
        <dsp:cNvPr id="0" name=""/>
        <dsp:cNvSpPr/>
      </dsp:nvSpPr>
      <dsp:spPr>
        <a:xfrm>
          <a:off x="1872283" y="5365527"/>
          <a:ext cx="2999531" cy="621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Easy</a:t>
          </a:r>
          <a:r>
            <a:rPr lang="en-US" sz="1700" kern="1200" baseline="0" dirty="0"/>
            <a:t> to assemble, and budget friendly </a:t>
          </a:r>
          <a:endParaRPr lang="en-US" sz="1700" kern="1200" dirty="0"/>
        </a:p>
      </dsp:txBody>
      <dsp:txXfrm>
        <a:off x="1872283" y="5365527"/>
        <a:ext cx="2999531" cy="621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A3B0D-6E90-4C79-BB00-109DE4518D6A}" type="datetimeFigureOut">
              <a:rPr lang="en-GB" smtClean="0"/>
              <a:t>27/06/19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B66B7-599C-46FD-AE2E-A5547703AD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 dipole has an impedance which consist of two parts: </a:t>
            </a:r>
          </a:p>
          <a:p>
            <a:r>
              <a:rPr lang="en-US">
                <a:cs typeface="Calibri"/>
              </a:rPr>
              <a:t>The resistance which is the one where all power is radiated and a imaginary part which is responsible for the reactance of the antenna. </a:t>
            </a:r>
          </a:p>
          <a:p>
            <a:r>
              <a:rPr lang="en-US">
                <a:cs typeface="Calibri"/>
              </a:rPr>
              <a:t>To obtain maximum power we need to solve two issues:</a:t>
            </a:r>
          </a:p>
          <a:p>
            <a:pPr marL="228600" indent="-228600">
              <a:buAutoNum type="arabicPeriod"/>
            </a:pPr>
            <a:r>
              <a:rPr lang="en-US">
                <a:cs typeface="Calibri"/>
              </a:rPr>
              <a:t>Balance the leakage of current due to the nature of the half wave dipole.</a:t>
            </a:r>
          </a:p>
          <a:p>
            <a:pPr marL="228600" indent="-228600">
              <a:buAutoNum type="arabicPeriod"/>
            </a:pPr>
            <a:r>
              <a:rPr lang="en-US">
                <a:cs typeface="Calibri"/>
              </a:rPr>
              <a:t>Counteract the imaginary part of the antenna. Ideally making it zero.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For the first problem a </a:t>
            </a:r>
            <a:r>
              <a:rPr lang="en-US" err="1">
                <a:cs typeface="Calibri"/>
              </a:rPr>
              <a:t>sleve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balun</a:t>
            </a:r>
            <a:r>
              <a:rPr lang="en-US">
                <a:cs typeface="Calibri"/>
              </a:rPr>
              <a:t> is used. This is nothing else than a quarter length wavelength of coaxial cable soldered to the dipole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For the second issue, a LC circuit is built and soldered between the transmission line and the terminals of the antenna. This solution 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creates the complex conjugate of the input impedance of the dipole, thus make it close to zero 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While presenting solution for the </a:t>
            </a:r>
            <a:r>
              <a:rPr lang="en-US" err="1">
                <a:cs typeface="Calibri"/>
              </a:rPr>
              <a:t>balun</a:t>
            </a:r>
            <a:r>
              <a:rPr lang="en-US">
                <a:cs typeface="Calibri"/>
              </a:rPr>
              <a:t>, make it clear in the first picture that current I3(red one) is not desired and that the </a:t>
            </a:r>
            <a:r>
              <a:rPr lang="en-US" err="1">
                <a:cs typeface="Calibri"/>
              </a:rPr>
              <a:t>balun</a:t>
            </a:r>
            <a:r>
              <a:rPr lang="en-US">
                <a:cs typeface="Calibri"/>
              </a:rPr>
              <a:t> does the job 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While presenting solution for the imaginary part, show the value of -38 </a:t>
            </a:r>
            <a:r>
              <a:rPr lang="en-US" err="1">
                <a:cs typeface="Calibri"/>
              </a:rPr>
              <a:t>Xs</a:t>
            </a:r>
            <a:r>
              <a:rPr lang="en-US">
                <a:cs typeface="Calibri"/>
              </a:rPr>
              <a:t> in the screenshot and that the LC circuit get rid of it.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Good luck!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A7491-B4C9-42C1-9602-27A1B5B16658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6203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/>
              <a:t>Measured</a:t>
            </a:r>
            <a:r>
              <a:rPr lang="nl-NL"/>
              <a:t> </a:t>
            </a:r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all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default </a:t>
            </a:r>
            <a:r>
              <a:rPr lang="nl-NL" err="1"/>
              <a:t>settings</a:t>
            </a:r>
            <a:r>
              <a:rPr lang="nl-NL"/>
              <a:t>, </a:t>
            </a:r>
            <a:r>
              <a:rPr lang="nl-NL" err="1"/>
              <a:t>except</a:t>
            </a:r>
            <a:r>
              <a:rPr lang="nl-NL"/>
              <a:t> </a:t>
            </a:r>
            <a:r>
              <a:rPr lang="nl-NL" err="1"/>
              <a:t>the</a:t>
            </a:r>
            <a:r>
              <a:rPr lang="nl-NL"/>
              <a:t> “RF-</a:t>
            </a:r>
            <a:r>
              <a:rPr lang="nl-NL" err="1"/>
              <a:t>gain</a:t>
            </a:r>
            <a:r>
              <a:rPr lang="nl-NL"/>
              <a:t>” </a:t>
            </a:r>
            <a:r>
              <a:rPr lang="nl-NL" err="1"/>
              <a:t>which</a:t>
            </a:r>
            <a:r>
              <a:rPr lang="nl-NL"/>
              <a:t> was set at 28dB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A7491-B4C9-42C1-9602-27A1B5B16658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7635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8BA00-CAA6-4C56-A0A5-BA26A2FFB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FEA5C-794B-445F-BAA3-CC9C3A051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F2837-E188-468B-9B8D-E23C6F861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015C-E6D5-414C-B8F3-9A81CD195C48}" type="datetime1">
              <a:rPr lang="en-GB" smtClean="0"/>
              <a:t>28/06/19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FFE5-4A18-41A4-9758-A158E3D2A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75B07-D33C-4166-972F-5ACE7C4CE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1CD6-5920-4956-8B13-7033EF441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864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14C47-9DAE-4775-BE7E-76E84D808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C2BF0-02DC-4D33-A686-9F5D7D88C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3C329-7530-492C-9279-56C77F408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CC3F-AFF5-44BE-A55A-ED34C4DF663C}" type="datetime1">
              <a:rPr lang="en-GB" smtClean="0"/>
              <a:t>28/06/19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B843F-F9D0-461D-B51D-DE151D73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22124-BE7B-48F3-A39C-DC0464CC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1CD6-5920-4956-8B13-7033EF441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21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F6082B-582B-4422-BC48-0B22438B5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0EF035-1996-4838-9219-CCA687DE4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61532-5132-437B-901C-DDC15F681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18B23-6C23-46C6-BD22-870FC5CC1988}" type="datetime1">
              <a:rPr lang="en-GB" smtClean="0"/>
              <a:t>28/06/19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BB6E2-911B-4F0D-9592-F5AD265D3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8A8BD-C8D2-49FD-AD3E-3334E5FD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1CD6-5920-4956-8B13-7033EF441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04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D7384-F8AA-4DB9-AF07-E9C26D96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1C759-C9C9-46E8-8200-E1A7C9BFA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3BF83-7A07-4359-AEA9-8C77CDC84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B4FF-D16B-40A1-BB05-A3D2C21A4B9B}" type="datetime1">
              <a:rPr lang="en-GB" smtClean="0"/>
              <a:t>28/06/19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9099E-2B25-45C3-92C3-E68295EE5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B0A10-FC86-40AB-AAD1-38D38978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1CD6-5920-4956-8B13-7033EF441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909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A1605-D76E-42FB-8B30-8A19FC2EF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E5163-2102-4838-BC5C-3C7A2E73B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166BC-A3AC-4AAA-B77E-124BDC201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CC4F6-50BE-4FA8-B048-01BDB76F6820}" type="datetime1">
              <a:rPr lang="en-GB" smtClean="0"/>
              <a:t>28/06/19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63E19-28A6-4FD3-96CD-32955AE91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79229-5CBD-4AF8-BAC3-FC820AC2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1CD6-5920-4956-8B13-7033EF441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458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7C6F-8739-49E4-838F-768F158FA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67446-2EE2-4E8A-A564-880CC39FC5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A9BAC-D8AE-47C8-AC6E-9B1714CB4D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A7E2A-BC6A-4546-8375-EE891EEEE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65B48-1A38-41BC-9E6E-BAC2A7AC1D50}" type="datetime1">
              <a:rPr lang="en-GB" smtClean="0"/>
              <a:t>28/06/19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55720C-9ECA-4967-A0A6-33B25ADA0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5F13B-E61A-49B2-91A4-2E4A1974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1CD6-5920-4956-8B13-7033EF441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773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0B0C-B7DA-4523-B8F6-02B8BE43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B6A48-FC41-4652-93E7-B92BE674C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19A7F-FF4E-46F9-AAFD-C1DD22E4D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BE833B-E24D-4603-B6E5-5DC1046C2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554261-5656-4324-8C3E-35216151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E7AC34-8C7F-4E84-972B-C6B4D4593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304FA-64E4-4ABD-B1FD-78A8E8DAA30A}" type="datetime1">
              <a:rPr lang="en-GB" smtClean="0"/>
              <a:t>28/06/19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FC29D5-A412-42A3-98BD-F18D6113A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4B8B0D-00E3-4CF5-AB1F-5DD6A138D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1CD6-5920-4956-8B13-7033EF441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562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10F3C-BC28-4028-9C28-C7844496E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81303-8874-45BF-88CD-D06C1EE8E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40C4-2D7A-4408-A56F-FC959ED3E13A}" type="datetime1">
              <a:rPr lang="en-GB" smtClean="0"/>
              <a:t>28/06/19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622BE7-7FD8-485A-A15A-CA0B79A82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EBAF0-042C-4199-8199-F18DC9AB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1CD6-5920-4956-8B13-7033EF441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7247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4BDA1D-00BD-423E-95ED-A6E201DEB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6C1F-31A0-4AEC-8ECC-DDF8DE0DD3D3}" type="datetime1">
              <a:rPr lang="en-GB" smtClean="0"/>
              <a:t>28/06/19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AE44E9-3BA8-4A01-893F-019F56ABA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FB621-9231-4BC8-8C84-074D163C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1CD6-5920-4956-8B13-7033EF441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56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2C77-C000-467E-B11C-AA36703A0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3D4D9-7B6E-4E7F-BD89-089DD2E1E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ED8B3-71CF-44BB-B94B-E5F96DA69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4A2FF3-786A-42A1-AF74-ECA377D5C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99AD6-1D2B-4E81-84E9-4D9147D1E3DA}" type="datetime1">
              <a:rPr lang="en-GB" smtClean="0"/>
              <a:t>28/06/19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F047B-140B-483A-9F83-AB4E1506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011D6-EE6F-4ED4-B863-5E6FB01C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1CD6-5920-4956-8B13-7033EF441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022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5360-B542-488C-8D39-C4A7BE503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896B32-E96E-42AF-8BEE-011B7500D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DB96E-AFEB-4A50-89DD-960C1609A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F823A-15A7-49F1-8BBA-E13654563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5209E-C720-4706-A038-B672F2BD5758}" type="datetime1">
              <a:rPr lang="en-GB" smtClean="0"/>
              <a:t>28/06/19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F5868-3A58-4E6D-BE12-F99579E04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50370-0F52-4C96-8A30-1B8ADE93D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1CD6-5920-4956-8B13-7033EF441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6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0AE790-08DA-4953-9330-F0F956FBB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BDE76-ECD9-40E6-93FC-C54CECE6C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D9C7F-AB34-4202-9206-9B90FCD6FC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532ED-F2DB-4916-B6BE-FD34D9904263}" type="datetime1">
              <a:rPr lang="en-GB" smtClean="0"/>
              <a:t>28/06/19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D23F4-C0C1-4E53-BDE3-FD696DBBB0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A554-8352-40F6-B9E2-4B80AD6E36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B1CD6-5920-4956-8B13-7033EF441A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546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eynmanlectures.caltech.edu/index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2298-43CB-4810-BCCB-32C5693726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Project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5030A-24C0-42BE-907E-55ADCADAC7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Stone Stoned: D.A. Toapanta S2074036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D28A4-EBDF-48EC-B18D-17A0CEDF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1CD6-5920-4956-8B13-7033EF441AF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766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98A98-4495-464F-95EC-6DF1D23E3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247894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b="1" dirty="0"/>
              <a:t>WHAT WE LEARN / IMPROVEMENTS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7507F-BAD4-4368-9CC9-2F2651768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grayscl/>
          </a:blip>
          <a:srcRect l="3594"/>
          <a:stretch/>
        </p:blipFill>
        <p:spPr>
          <a:xfrm>
            <a:off x="5012143" y="1694978"/>
            <a:ext cx="1875691" cy="1812219"/>
          </a:xfrm>
          <a:prstGeom prst="rect">
            <a:avLst/>
          </a:prstGeom>
        </p:spPr>
      </p:pic>
      <p:pic>
        <p:nvPicPr>
          <p:cNvPr id="3074" name="Picture 2" descr="https://lh3.googleusercontent.com/XWXqjRcEQK_c3raK4rlJhzJNicrBT7ug8WK1Komo64blP83Xi-ReYpVrI5Akdqlz0EycNgNccRGfyDmJMbKHUASunz76NtSO8aFTZ3StbFHSS8U9KotGpj3i5mphmDNCzvMDuUrqzp-szQ_EonzFB9PqBccdHVYBtSEFM_NdZFeL713vg90dhc-u8PUxq0Q9UUvdlq_-HHjM3S5zH0lp_27HsnkWbwZ_c92UVbXoT79LnOxNtd3w136Ui-8Ja8Da-5f4PRITrqbvC_cpS9_Vo1fAaKThrdtcmJktrTAMvFxKHVVF8naGXKxqeXykQn7phSrfqc5ltkcNUo9suE3-O_E7dNBUONFe-QDs3GjjIk3dia6zEGRF3nkx8U23WVjLo3Or64vY3tDfRNtbX_UFW6IohkNOv9mmA1VDaLTvzT7Z5sy2uvaScjCoqLtF9TxqGH3C2M_3h7OYC82HJcTKrEWDa-8vaY5c2FgLOuIMrEpWVJxcX2abONJt9lGdhzZqfMVdywnP3iHvYJeVspgvsxMPIed1OahjTTHr6dCrTngbVp23lNhklHG02K5aYX3F-m_xlleo3W-ly31JuiL2YjvysNRVA2x2GMxAADFY1Gih1ZW7Uh7d5YluTV5ontvLVusk6hJMp7mVWqOfyVvEyj1SR-tn_4AA=w676-h900-no">
            <a:extLst>
              <a:ext uri="{FF2B5EF4-FFF2-40B4-BE49-F238E27FC236}">
                <a16:creationId xmlns:a16="http://schemas.microsoft.com/office/drawing/2014/main" id="{D57B646A-1A7A-4C1C-99EC-A2E5DE1A0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127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D5106-C9B7-454B-85D7-6735C453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1CD6-5920-4956-8B13-7033EF441AF5}" type="slidenum">
              <a:rPr lang="en-GB" smtClean="0"/>
              <a:t>10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483C34-9580-4A29-BF69-74CE5A2E05FC}"/>
              </a:ext>
            </a:extLst>
          </p:cNvPr>
          <p:cNvSpPr txBox="1">
            <a:spLocks/>
          </p:cNvSpPr>
          <p:nvPr/>
        </p:nvSpPr>
        <p:spPr>
          <a:xfrm>
            <a:off x="778812" y="1821351"/>
            <a:ext cx="4095702" cy="3973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-Relocate Focal point to the back of the dish</a:t>
            </a:r>
          </a:p>
          <a:p>
            <a:endParaRPr lang="en-US" sz="2500" dirty="0"/>
          </a:p>
          <a:p>
            <a:r>
              <a:rPr lang="en-US" sz="2500" dirty="0"/>
              <a:t>- Dipole feed + horn to avoid spillover </a:t>
            </a:r>
          </a:p>
          <a:p>
            <a:br>
              <a:rPr lang="en-GB" sz="2500" dirty="0">
                <a:cs typeface="Calibri" panose="020F0502020204030204" pitchFamily="34" charset="0"/>
              </a:rPr>
            </a:br>
            <a:r>
              <a:rPr lang="en-GB" sz="2500" dirty="0">
                <a:cs typeface="Calibri" panose="020F0502020204030204" pitchFamily="34" charset="0"/>
              </a:rPr>
              <a:t>- Mesh wire still works but try aluminium</a:t>
            </a:r>
            <a:br>
              <a:rPr lang="en-GB" sz="2500" dirty="0"/>
            </a:br>
            <a:endParaRPr lang="en-US" sz="2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297B30-F946-49AF-81A6-4C8EFEA59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575" y="3808179"/>
            <a:ext cx="1628681" cy="17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57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FDC3-8170-4635-8C74-CDB1502D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Bibliography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D03D4-4756-4ABD-98F2-974E3D344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[0] </a:t>
            </a:r>
            <a:r>
              <a:rPr lang="en-IE" sz="1800" dirty="0"/>
              <a:t>Richard Feynman, The Feynman Lectures. Caltech, 2013</a:t>
            </a:r>
            <a:r>
              <a:rPr lang="en-US" sz="1800" dirty="0"/>
              <a:t> </a:t>
            </a: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http://www.feynmanlectures.caltech.edu/index.html</a:t>
            </a:r>
            <a:endParaRPr lang="en-US" sz="1800" dirty="0"/>
          </a:p>
          <a:p>
            <a:r>
              <a:rPr lang="en-GB" sz="1800" dirty="0"/>
              <a:t>[1] Last accessed: (15 Jun 2019). Available at: https://en.wikipedia.org/wiki/Five_hundred_meter_Aperture_Spherical_Telescope</a:t>
            </a:r>
          </a:p>
          <a:p>
            <a:r>
              <a:rPr lang="en-GB" sz="1800" dirty="0"/>
              <a:t>[2] Last accessed: (17 Jun 2019) Available at: http://markgridantenna.com/wp-content/uploads/2015/12/360-400-Grid-151015.R1.pdf</a:t>
            </a:r>
          </a:p>
          <a:p>
            <a:r>
              <a:rPr lang="en-GB" sz="1800" dirty="0"/>
              <a:t>[3] </a:t>
            </a:r>
            <a:r>
              <a:rPr lang="en-IE" sz="1800" dirty="0"/>
              <a:t>Constantine A. </a:t>
            </a:r>
            <a:r>
              <a:rPr lang="en-IE" sz="1800" dirty="0" err="1"/>
              <a:t>Balanis</a:t>
            </a:r>
            <a:r>
              <a:rPr lang="en-IE" sz="1800" dirty="0"/>
              <a:t>, Antenna Theory: Analysis and Design. Wiley, 2016</a:t>
            </a:r>
          </a:p>
          <a:p>
            <a:r>
              <a:rPr lang="en-IE" sz="1800" dirty="0"/>
              <a:t>[4] </a:t>
            </a:r>
            <a:r>
              <a:rPr lang="de-DE" sz="1800" dirty="0"/>
              <a:t>Warren L. Stutzman, Gary A. Thiele. </a:t>
            </a:r>
            <a:r>
              <a:rPr lang="en-GB" sz="1800" dirty="0"/>
              <a:t>Antenna Theory and Design, 3rd Edition, 2012</a:t>
            </a:r>
            <a:r>
              <a:rPr lang="de-DE" sz="1800" dirty="0"/>
              <a:t> </a:t>
            </a:r>
            <a:endParaRPr lang="en-IE" sz="1800" dirty="0"/>
          </a:p>
          <a:p>
            <a:r>
              <a:rPr lang="en-IE" sz="1800" dirty="0"/>
              <a:t>[5] 4NEC2 program</a:t>
            </a:r>
          </a:p>
          <a:p>
            <a:r>
              <a:rPr lang="en-IE" sz="1800" dirty="0"/>
              <a:t>[6] VNA </a:t>
            </a:r>
            <a:r>
              <a:rPr lang="en-IE" sz="1800" dirty="0" err="1"/>
              <a:t>analyzer</a:t>
            </a:r>
            <a:r>
              <a:rPr lang="en-IE" sz="1800" dirty="0"/>
              <a:t>, </a:t>
            </a:r>
            <a:r>
              <a:rPr lang="en-IE" sz="1800" dirty="0" err="1"/>
              <a:t>Airspy</a:t>
            </a:r>
            <a:r>
              <a:rPr lang="en-IE" sz="1800" dirty="0"/>
              <a:t> program </a:t>
            </a:r>
          </a:p>
          <a:p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86BA9-4EAE-41DD-ADCD-2850423F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96BE-1926-47AF-A5F1-BE2E6ED4962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532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4B0B1-BBD9-4282-B473-AC5D36E26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830" y="1682318"/>
            <a:ext cx="5169828" cy="46994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kern="1200" dirty="0">
                <a:solidFill>
                  <a:schemeClr val="tx1"/>
                </a:solidFill>
                <a:ea typeface="+mj-ea"/>
                <a:cs typeface="+mj-cs"/>
              </a:rPr>
              <a:t>-Apply knowledge of Electrodynamics to b</a:t>
            </a:r>
            <a:r>
              <a:rPr lang="en-US" sz="2500" dirty="0"/>
              <a:t>uild a functional antenna</a:t>
            </a:r>
            <a:br>
              <a:rPr lang="en-US" sz="2500" dirty="0"/>
            </a:br>
            <a:r>
              <a:rPr lang="en-US" sz="2500" dirty="0"/>
              <a:t> </a:t>
            </a:r>
            <a:r>
              <a:rPr lang="en-US" sz="2500" kern="1200" dirty="0">
                <a:solidFill>
                  <a:schemeClr val="tx1"/>
                </a:solidFill>
                <a:ea typeface="+mj-ea"/>
                <a:cs typeface="+mj-cs"/>
              </a:rPr>
              <a:t> 	</a:t>
            </a:r>
            <a:br>
              <a:rPr lang="en-US" sz="2500" kern="1200" dirty="0">
                <a:solidFill>
                  <a:schemeClr val="tx1"/>
                </a:solidFill>
                <a:ea typeface="+mj-ea"/>
                <a:cs typeface="+mj-cs"/>
              </a:rPr>
            </a:br>
            <a:r>
              <a:rPr lang="en-US" sz="2500" kern="1200" dirty="0">
                <a:solidFill>
                  <a:schemeClr val="tx1"/>
                </a:solidFill>
                <a:ea typeface="+mj-ea"/>
                <a:cs typeface="+mj-cs"/>
              </a:rPr>
              <a:t>	&gt; </a:t>
            </a:r>
            <a:r>
              <a:rPr lang="en-GB" sz="2500" dirty="0"/>
              <a:t>UHF: 433 MHz</a:t>
            </a:r>
            <a:br>
              <a:rPr lang="en-GB" sz="2500" dirty="0"/>
            </a:br>
            <a:r>
              <a:rPr lang="en-GB" sz="2500" dirty="0"/>
              <a:t>	&gt; AM Transmitter</a:t>
            </a:r>
            <a:br>
              <a:rPr lang="en-GB" sz="2500" dirty="0"/>
            </a:br>
            <a:r>
              <a:rPr lang="en-US" sz="2500" dirty="0"/>
              <a:t> 	&gt; </a:t>
            </a:r>
            <a:r>
              <a:rPr lang="en-GB" sz="2500" dirty="0"/>
              <a:t>High directivity</a:t>
            </a:r>
            <a:br>
              <a:rPr lang="en-GB" sz="2500" dirty="0"/>
            </a:br>
            <a:br>
              <a:rPr lang="en-GB" sz="2500" dirty="0"/>
            </a:br>
            <a:r>
              <a:rPr lang="en-GB" sz="2500" dirty="0"/>
              <a:t>CHOICE:</a:t>
            </a:r>
            <a:br>
              <a:rPr lang="en-GB" sz="2500" dirty="0"/>
            </a:br>
            <a:r>
              <a:rPr lang="en-GB" sz="2500" dirty="0">
                <a:solidFill>
                  <a:srgbClr val="C00000"/>
                </a:solidFill>
              </a:rPr>
              <a:t>Parabolic Reflector + Dipole</a:t>
            </a:r>
            <a:br>
              <a:rPr lang="en-GB" sz="2500" dirty="0">
                <a:cs typeface="Calibri" panose="020F0502020204030204" pitchFamily="34" charset="0"/>
              </a:rPr>
            </a:br>
            <a:br>
              <a:rPr lang="en-GB" sz="2500" dirty="0"/>
            </a:br>
            <a:endParaRPr lang="en-US" sz="2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E7A249-1589-4C16-AD67-686712EB2C9B}"/>
              </a:ext>
            </a:extLst>
          </p:cNvPr>
          <p:cNvSpPr txBox="1"/>
          <p:nvPr/>
        </p:nvSpPr>
        <p:spPr>
          <a:xfrm>
            <a:off x="2225524" y="476250"/>
            <a:ext cx="3648075" cy="11144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AD0C4B-C6AE-4401-B31A-457F245453D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1951" y="2136112"/>
            <a:ext cx="5173860" cy="350307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A991ED3-3617-44FD-B623-8912053507D5}"/>
              </a:ext>
            </a:extLst>
          </p:cNvPr>
          <p:cNvSpPr txBox="1">
            <a:spLocks/>
          </p:cNvSpPr>
          <p:nvPr/>
        </p:nvSpPr>
        <p:spPr>
          <a:xfrm>
            <a:off x="771950" y="485775"/>
            <a:ext cx="10848549" cy="1020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/>
              <a:t>GOAL </a:t>
            </a:r>
            <a:r>
              <a:rPr lang="en-GB" sz="2900" b="1" dirty="0"/>
              <a:t>&amp;</a:t>
            </a:r>
            <a:r>
              <a:rPr lang="en-GB" b="1" dirty="0"/>
              <a:t>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E171-7B01-4F31-8ED0-D4343678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1CD6-5920-4956-8B13-7033EF441AF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784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0E57D-3AA4-423F-AF5E-107A4CFE5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827" y="280770"/>
            <a:ext cx="10286260" cy="1325563"/>
          </a:xfrm>
        </p:spPr>
        <p:txBody>
          <a:bodyPr>
            <a:normAutofit/>
          </a:bodyPr>
          <a:lstStyle/>
          <a:p>
            <a:r>
              <a:rPr lang="en-GB" b="1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BA80D-AF8D-4C22-BFF7-A3A68CD7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3808" y="952099"/>
            <a:ext cx="5562600" cy="5354638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Reflector:  </a:t>
            </a:r>
          </a:p>
          <a:p>
            <a:pPr marL="457200" lvl="1" indent="0">
              <a:buNone/>
            </a:pPr>
            <a:r>
              <a:rPr lang="en-GB" dirty="0"/>
              <a:t>Parabolic dish </a:t>
            </a:r>
          </a:p>
          <a:p>
            <a:r>
              <a:rPr lang="en-GB" dirty="0"/>
              <a:t>Feeder: </a:t>
            </a:r>
          </a:p>
          <a:p>
            <a:pPr marL="457200" lvl="1" indent="0">
              <a:buNone/>
            </a:pPr>
            <a:r>
              <a:rPr lang="en-GB" dirty="0"/>
              <a:t>Half-wave Dipole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dirty="0"/>
              <a:t>Changes:</a:t>
            </a:r>
          </a:p>
          <a:p>
            <a:pPr marL="457200" lvl="1" indent="0">
              <a:buNone/>
            </a:pPr>
            <a:r>
              <a:rPr lang="en-GB" dirty="0"/>
              <a:t>Dimensions of the dish </a:t>
            </a:r>
          </a:p>
          <a:p>
            <a:pPr marL="457200" lvl="1" indent="0">
              <a:buNone/>
            </a:pPr>
            <a:r>
              <a:rPr lang="en-GB" dirty="0"/>
              <a:t>Support for dipole antenna</a:t>
            </a:r>
          </a:p>
          <a:p>
            <a:pPr marL="457200" lvl="1" indent="0">
              <a:buNone/>
            </a:pPr>
            <a:r>
              <a:rPr lang="en-GB" dirty="0"/>
              <a:t>Inclusion impedance Matching 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D70BE-2FD6-4004-BE7D-4E7D04EA8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392" y="1575594"/>
            <a:ext cx="737516" cy="430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7BE509-68C1-4234-9762-47B80876C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119" y="3629418"/>
            <a:ext cx="737516" cy="430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7862D-4756-4A5E-9F94-0B1D4C711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780" y="5821935"/>
            <a:ext cx="737516" cy="4302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82CDD5-3441-4C48-9D98-44148EEDD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095" y="1270791"/>
            <a:ext cx="3556978" cy="476625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99675A-1266-48BB-938E-387F221F8A22}"/>
              </a:ext>
            </a:extLst>
          </p:cNvPr>
          <p:cNvCxnSpPr/>
          <p:nvPr/>
        </p:nvCxnSpPr>
        <p:spPr>
          <a:xfrm>
            <a:off x="2820285" y="3093036"/>
            <a:ext cx="0" cy="116205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AC291F6-3ECE-409A-BD3E-60626457F15E}"/>
              </a:ext>
            </a:extLst>
          </p:cNvPr>
          <p:cNvCxnSpPr>
            <a:cxnSpLocks/>
          </p:cNvCxnSpPr>
          <p:nvPr/>
        </p:nvCxnSpPr>
        <p:spPr>
          <a:xfrm flipH="1">
            <a:off x="1232794" y="3653917"/>
            <a:ext cx="1587491" cy="1681563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6C65E7-4BA9-44CE-BC17-6046E9E8A6DC}"/>
              </a:ext>
            </a:extLst>
          </p:cNvPr>
          <p:cNvCxnSpPr>
            <a:cxnSpLocks/>
          </p:cNvCxnSpPr>
          <p:nvPr/>
        </p:nvCxnSpPr>
        <p:spPr>
          <a:xfrm flipH="1">
            <a:off x="1091401" y="5335480"/>
            <a:ext cx="327492" cy="0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F172907-9158-4106-AD45-3576565524CC}"/>
              </a:ext>
            </a:extLst>
          </p:cNvPr>
          <p:cNvSpPr txBox="1"/>
          <p:nvPr/>
        </p:nvSpPr>
        <p:spPr>
          <a:xfrm>
            <a:off x="1960636" y="3560238"/>
            <a:ext cx="324000" cy="18466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600" dirty="0"/>
              <a:t>AM</a:t>
            </a:r>
            <a:endParaRPr lang="en-GB" sz="20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334FA6-8A50-49E8-A30C-E98AE58B5C34}"/>
              </a:ext>
            </a:extLst>
          </p:cNvPr>
          <p:cNvCxnSpPr>
            <a:cxnSpLocks/>
          </p:cNvCxnSpPr>
          <p:nvPr/>
        </p:nvCxnSpPr>
        <p:spPr>
          <a:xfrm flipH="1" flipV="1">
            <a:off x="2287351" y="3651223"/>
            <a:ext cx="497201" cy="2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272AF67-CE42-48F0-9EE2-3D2A86D27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1CD6-5920-4956-8B13-7033EF441AF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260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BABD-8750-485D-9576-6515D708D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201721"/>
            <a:ext cx="10515600" cy="1325563"/>
          </a:xfrm>
        </p:spPr>
        <p:txBody>
          <a:bodyPr/>
          <a:lstStyle/>
          <a:p>
            <a:r>
              <a:rPr lang="en-GB" b="1" dirty="0"/>
              <a:t>CALCULATIONS</a:t>
            </a:r>
            <a:r>
              <a:rPr lang="en-GB" sz="2400" dirty="0"/>
              <a:t>[0]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7CD9A2DD-C99E-4EAD-81FF-B71B40BA4C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2269" y="1577073"/>
                <a:ext cx="3993918" cy="1575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20000"/>
                  </a:lnSpc>
                </a:pPr>
                <a:r>
                  <a:rPr lang="en-GB" sz="20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Gain</a:t>
                </a:r>
              </a:p>
              <a:p>
                <a:pPr marL="457200" lvl="1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endParaRPr lang="en-GB" sz="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en-GB" sz="1400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  <m:r>
                      <a:rPr lang="en-GB" sz="1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=11.36</m:t>
                    </m:r>
                  </m:oMath>
                </a14:m>
                <a:r>
                  <a:rPr lang="en-GB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dB</a:t>
                </a:r>
              </a:p>
              <a:p>
                <a:pPr marL="457200" lvl="1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en-GB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en-GB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en-GB" sz="105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en-GB" sz="105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endParaRPr lang="en-GB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endParaRPr lang="en-GB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endParaRPr lang="en-GB" sz="1600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7CD9A2DD-C99E-4EAD-81FF-B71B40BA4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269" y="1577073"/>
                <a:ext cx="3993918" cy="15755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13907A3-D488-4542-B5B4-1E8913D8B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328" b="33778"/>
          <a:stretch/>
        </p:blipFill>
        <p:spPr>
          <a:xfrm>
            <a:off x="8420775" y="1904501"/>
            <a:ext cx="2986000" cy="7444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76442663-7ED3-459F-B87D-0B96BC4738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743" y="5093707"/>
                <a:ext cx="373085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nl-NL" sz="2000" b="1" dirty="0"/>
              </a:p>
              <a:p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𝑘𝑧</m:t>
                                </m:r>
                              </m:e>
                            </m:d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</m:oMath>
                </a14:m>
                <a:endParaRPr lang="en-US" sz="2000" b="1" dirty="0"/>
              </a:p>
              <a:p>
                <a:pPr marL="0" indent="0">
                  <a:buNone/>
                </a:pPr>
                <a:endParaRPr lang="nl-NL" sz="2300" b="1" dirty="0"/>
              </a:p>
              <a:p>
                <a:pPr marL="0" indent="0">
                  <a:buNone/>
                </a:pPr>
                <a:endParaRPr lang="en-GB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nl-NL" dirty="0"/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76442663-7ED3-459F-B87D-0B96BC473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43" y="5093707"/>
                <a:ext cx="3730859" cy="435133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817E5EE4-5576-43F2-B70B-0D9A33FB8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075" y="2510935"/>
            <a:ext cx="2520000" cy="21022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75982F19-45F9-429D-BC5B-619129B03D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743" y="1561672"/>
                <a:ext cx="3730859" cy="7684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endParaRPr lang="en-GB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nl-NL" dirty="0"/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75982F19-45F9-429D-BC5B-619129B03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3" y="1561672"/>
                <a:ext cx="3730859" cy="7684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021D4CCC-A7B8-4D27-A1C6-CA4A4F64E1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36220" y="1527284"/>
                <a:ext cx="3730859" cy="9684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endParaRPr lang="nl-NL" sz="2000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nl-NL" dirty="0"/>
              </a:p>
            </p:txBody>
          </p:sp>
        </mc:Choice>
        <mc:Fallback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021D4CCC-A7B8-4D27-A1C6-CA4A4F64E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220" y="1527284"/>
                <a:ext cx="3730859" cy="9684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26F530E6-95B9-4CB6-B93F-7949B92CA7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5723" y="2463343"/>
            <a:ext cx="2285553" cy="1980000"/>
          </a:xfrm>
          <a:prstGeom prst="rect">
            <a:avLst/>
          </a:prstGeom>
        </p:spPr>
      </p:pic>
      <p:pic>
        <p:nvPicPr>
          <p:cNvPr id="1030" name="Picture 6" descr="Image result for electromagnetic wave">
            <a:extLst>
              <a:ext uri="{FF2B5EF4-FFF2-40B4-BE49-F238E27FC236}">
                <a16:creationId xmlns:a16="http://schemas.microsoft.com/office/drawing/2014/main" id="{62DF7C59-191B-41CD-A46B-24C94CAF7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291" y="4642845"/>
            <a:ext cx="4619970" cy="182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60DAC1-A7F3-4EE2-8075-51CFB63865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48124" y="4312098"/>
            <a:ext cx="553137" cy="4839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88BF4E-2D7F-4307-979E-F45831D3F4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2850" y="4593091"/>
            <a:ext cx="1780196" cy="7262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DC30139-E45C-4FF8-85A8-42FE063795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4951604"/>
            <a:ext cx="673175" cy="2469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ED581B-170A-4A78-82C8-BDB34D8D43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6224" y="4701173"/>
            <a:ext cx="2133682" cy="2469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42437E-A1E6-426F-90E3-A5498E0738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6010" y="5215253"/>
            <a:ext cx="1180568" cy="82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BB592FD-A241-410E-957F-369EBE21CF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80981" y="5129218"/>
            <a:ext cx="175815" cy="216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6EAB4C8-F4FC-4E79-B17D-42B81AB172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79018" y="5673021"/>
            <a:ext cx="108000" cy="216000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16601A5F-1DE5-44FE-8602-D23AF02FEF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72931" y="5778929"/>
            <a:ext cx="146813" cy="324000"/>
          </a:xfrm>
          <a:prstGeom prst="rect">
            <a:avLst/>
          </a:prstGeom>
        </p:spPr>
      </p:pic>
      <p:pic>
        <p:nvPicPr>
          <p:cNvPr id="1026" name="Picture 1025">
            <a:extLst>
              <a:ext uri="{FF2B5EF4-FFF2-40B4-BE49-F238E27FC236}">
                <a16:creationId xmlns:a16="http://schemas.microsoft.com/office/drawing/2014/main" id="{EA84400F-B7C0-40F0-855C-4436FDCB47D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24867" y="3739252"/>
            <a:ext cx="874564" cy="653009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3F6E4BEA-AB2F-449A-B4FF-FB337C2501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37413" y="3045995"/>
            <a:ext cx="2681178" cy="1567222"/>
          </a:xfrm>
          <a:prstGeom prst="rect">
            <a:avLst/>
          </a:prstGeom>
        </p:spPr>
      </p:pic>
      <p:sp>
        <p:nvSpPr>
          <p:cNvPr id="1029" name="Slide Number Placeholder 1028">
            <a:extLst>
              <a:ext uri="{FF2B5EF4-FFF2-40B4-BE49-F238E27FC236}">
                <a16:creationId xmlns:a16="http://schemas.microsoft.com/office/drawing/2014/main" id="{397A6A3E-CAA5-4BCC-9ADB-11DD76C5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1CD6-5920-4956-8B13-7033EF441AF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38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3496E-23A6-4BAC-92A1-A0E818C3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13" y="251998"/>
            <a:ext cx="10058400" cy="841814"/>
          </a:xfrm>
        </p:spPr>
        <p:txBody>
          <a:bodyPr/>
          <a:lstStyle/>
          <a:p>
            <a:r>
              <a:rPr lang="en-US" b="1" dirty="0"/>
              <a:t>IMPEDANCE MATCHING</a:t>
            </a:r>
            <a:r>
              <a:rPr lang="en-US" sz="2400" dirty="0"/>
              <a:t>[3]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FE07F-CE1C-4E90-B055-31ACC9C7A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467" y="1499820"/>
            <a:ext cx="4626046" cy="426635"/>
          </a:xfrm>
        </p:spPr>
        <p:txBody>
          <a:bodyPr vert="horz" lIns="0" tIns="45720" rIns="0" bIns="45720" rtlCol="0" anchor="t">
            <a:noAutofit/>
          </a:bodyPr>
          <a:lstStyle/>
          <a:p>
            <a:pPr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nl-NL" sz="1700" dirty="0">
                <a:cs typeface="Calibri"/>
              </a:rPr>
              <a:t>Balun sleeve </a:t>
            </a:r>
            <a:r>
              <a:rPr lang="nl-NL" sz="1700" dirty="0">
                <a:cs typeface="Calibri"/>
                <a:sym typeface="Wingdings" panose="05000000000000000000" pitchFamily="2" charset="2"/>
              </a:rPr>
              <a:t> solve unwanted current </a:t>
            </a:r>
          </a:p>
          <a:p>
            <a:pPr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nl-NL" sz="1700" dirty="0">
                <a:cs typeface="Calibri"/>
                <a:sym typeface="Wingdings" panose="05000000000000000000" pitchFamily="2" charset="2"/>
              </a:rPr>
              <a:t>Correct out of phase currents</a:t>
            </a:r>
            <a:endParaRPr lang="nl-NL" sz="1700" dirty="0">
              <a:cs typeface="Calibri"/>
            </a:endParaRPr>
          </a:p>
          <a:p>
            <a:pPr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nl-NL" sz="1700" dirty="0">
              <a:cs typeface="Calibri"/>
            </a:endParaRPr>
          </a:p>
          <a:p>
            <a:pPr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nl-NL" sz="1700" dirty="0">
              <a:cs typeface="Calibri"/>
            </a:endParaRPr>
          </a:p>
          <a:p>
            <a:pPr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nl-NL" sz="1700" dirty="0">
              <a:cs typeface="Calibri"/>
            </a:endParaRPr>
          </a:p>
          <a:p>
            <a:pPr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nl-NL" sz="1700" dirty="0">
              <a:cs typeface="Calibri"/>
            </a:endParaRPr>
          </a:p>
          <a:p>
            <a:pPr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nl-NL" sz="1700" dirty="0">
              <a:cs typeface="Calibri"/>
            </a:endParaRPr>
          </a:p>
          <a:p>
            <a:pPr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nl-NL" sz="1700" dirty="0">
              <a:cs typeface="Calibri"/>
            </a:endParaRPr>
          </a:p>
          <a:p>
            <a:pPr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nl-NL" sz="1700" dirty="0">
              <a:cs typeface="Calibri"/>
            </a:endParaRPr>
          </a:p>
          <a:p>
            <a:pPr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nl-NL" sz="1700" dirty="0">
              <a:cs typeface="Calibri"/>
            </a:endParaRPr>
          </a:p>
          <a:p>
            <a:pPr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nl-NL" sz="1700" dirty="0">
              <a:cs typeface="Calibri"/>
            </a:endParaRPr>
          </a:p>
          <a:p>
            <a:pPr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nl-NL" sz="1700" dirty="0">
              <a:cs typeface="Calibri"/>
            </a:endParaRPr>
          </a:p>
          <a:p>
            <a:pPr marL="0" indent="0">
              <a:lnSpc>
                <a:spcPct val="50000"/>
              </a:lnSpc>
              <a:buNone/>
            </a:pPr>
            <a:endParaRPr lang="nl-NL" sz="1700" dirty="0">
              <a:cs typeface="Calibri"/>
            </a:endParaRPr>
          </a:p>
          <a:p>
            <a:pPr marL="0" indent="0">
              <a:lnSpc>
                <a:spcPct val="50000"/>
              </a:lnSpc>
              <a:buNone/>
            </a:pPr>
            <a:endParaRPr lang="nl-NL" sz="1700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08906-A1E4-446F-952D-D931461CAD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1511"/>
          <a:stretch/>
        </p:blipFill>
        <p:spPr>
          <a:xfrm>
            <a:off x="7355437" y="2277328"/>
            <a:ext cx="2285714" cy="997291"/>
          </a:xfrm>
          <a:prstGeom prst="rect">
            <a:avLst/>
          </a:prstGeom>
        </p:spPr>
      </p:pic>
      <p:pic>
        <p:nvPicPr>
          <p:cNvPr id="2050" name="Picture 2" descr="Image result for balun dipole">
            <a:extLst>
              <a:ext uri="{FF2B5EF4-FFF2-40B4-BE49-F238E27FC236}">
                <a16:creationId xmlns:a16="http://schemas.microsoft.com/office/drawing/2014/main" id="{9B912ABD-75AA-44D1-BA57-6DFBE3611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832" y="2430118"/>
            <a:ext cx="3517308" cy="330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7FB98AE-E14E-42C8-A2B8-531F3B896BAE}"/>
              </a:ext>
            </a:extLst>
          </p:cNvPr>
          <p:cNvSpPr txBox="1">
            <a:spLocks/>
          </p:cNvSpPr>
          <p:nvPr/>
        </p:nvSpPr>
        <p:spPr>
          <a:xfrm>
            <a:off x="6384259" y="1499820"/>
            <a:ext cx="4626046" cy="426635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nl-NL" sz="2000" dirty="0">
                <a:cs typeface="Calibri"/>
              </a:rPr>
              <a:t>LC Circuit  </a:t>
            </a:r>
            <a:r>
              <a:rPr lang="nl-NL" sz="2000" dirty="0">
                <a:cs typeface="Calibri"/>
                <a:sym typeface="Wingdings" panose="05000000000000000000" pitchFamily="2" charset="2"/>
              </a:rPr>
              <a:t> counteract reactance </a:t>
            </a:r>
          </a:p>
          <a:p>
            <a:pPr>
              <a:lnSpc>
                <a:spcPct val="50000"/>
              </a:lnSpc>
            </a:pPr>
            <a:r>
              <a:rPr lang="nl-NL" sz="2000" dirty="0">
                <a:cs typeface="Calibri"/>
                <a:sym typeface="Wingdings" panose="05000000000000000000" pitchFamily="2" charset="2"/>
              </a:rPr>
              <a:t>Maximaze SWR 1:1 using Smith Chart</a:t>
            </a:r>
            <a:endParaRPr lang="nl-NL" sz="2000" dirty="0"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1DEA76-826B-4881-AE80-2AC02064AC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48287" t="5692" b="4707"/>
          <a:stretch/>
        </p:blipFill>
        <p:spPr>
          <a:xfrm>
            <a:off x="7222270" y="3429000"/>
            <a:ext cx="2418881" cy="235747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F0E7EB2-9F76-4734-BB1C-4896215CDFB1}"/>
              </a:ext>
            </a:extLst>
          </p:cNvPr>
          <p:cNvSpPr txBox="1">
            <a:spLocks/>
          </p:cNvSpPr>
          <p:nvPr/>
        </p:nvSpPr>
        <p:spPr>
          <a:xfrm>
            <a:off x="4273421" y="6270673"/>
            <a:ext cx="4626046" cy="42663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nl-NL" sz="1700" dirty="0">
                <a:solidFill>
                  <a:srgbClr val="C00000"/>
                </a:solidFill>
                <a:cs typeface="Calibri"/>
              </a:rPr>
              <a:t>MAXIMUM POWER EFFICENCY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9DB5C49-FFB5-44BC-A080-5A86562C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1CD6-5920-4956-8B13-7033EF441AF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700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F2AB-A06D-4CB7-BA11-9864DFFAB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76" y="155460"/>
            <a:ext cx="10515600" cy="1325563"/>
          </a:xfrm>
        </p:spPr>
        <p:txBody>
          <a:bodyPr/>
          <a:lstStyle/>
          <a:p>
            <a:r>
              <a:rPr lang="en-GB" b="1" dirty="0"/>
              <a:t>SIMULATIONS </a:t>
            </a:r>
            <a:r>
              <a:rPr lang="en-GB" sz="2000" dirty="0"/>
              <a:t>[5]</a:t>
            </a:r>
            <a:r>
              <a:rPr lang="en-GB" b="1" dirty="0"/>
              <a:t> 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5AFF7FA-2AF1-48FF-8F52-28DD0F6A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8528" y="5078151"/>
            <a:ext cx="2959422" cy="1414724"/>
          </a:xfrm>
        </p:spPr>
        <p:txBody>
          <a:bodyPr>
            <a:normAutofit/>
          </a:bodyPr>
          <a:lstStyle/>
          <a:p>
            <a:pPr lvl="2"/>
            <a:endParaRPr lang="en-GB" dirty="0"/>
          </a:p>
          <a:p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0C045C9-5380-479A-89C1-6E59A5CD06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746" y="1412237"/>
                <a:ext cx="3463073" cy="45361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n-GB" sz="1800" dirty="0"/>
                  <a:t>PARAMETERS</a:t>
                </a:r>
              </a:p>
              <a:p>
                <a:pPr lvl="1">
                  <a:lnSpc>
                    <a:spcPct val="70000"/>
                  </a:lnSpc>
                </a:pP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=433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GB" sz="1600" dirty="0"/>
              </a:p>
              <a:p>
                <a:pPr lvl="1">
                  <a:lnSpc>
                    <a:spcPct val="70000"/>
                  </a:lnSpc>
                </a:pPr>
                <a:r>
                  <a:rPr lang="en-GB" sz="1600" dirty="0"/>
                  <a:t>Gain </a:t>
                </a:r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≈   11dB</a:t>
                </a:r>
              </a:p>
              <a:p>
                <a:pPr lvl="1">
                  <a:lnSpc>
                    <a:spcPct val="70000"/>
                  </a:lnSpc>
                </a:pPr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Directivity along z-axis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GB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GB" sz="1600" dirty="0"/>
              </a:p>
              <a:p>
                <a:endParaRPr lang="en-GB" sz="1600" dirty="0"/>
              </a:p>
            </p:txBody>
          </p:sp>
        </mc:Choice>
        <mc:Fallback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70C045C9-5380-479A-89C1-6E59A5CD0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46" y="1412237"/>
                <a:ext cx="3463073" cy="45361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F83ECEA-4F9C-457A-8E63-BDFC0C723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196BE-1926-47AF-A5F1-BE2E6ED49628}" type="slidenum">
              <a:rPr lang="en-GB" smtClean="0"/>
              <a:t>6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196A59-BF5F-4614-91E5-228CDA726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" t="1127" b="481"/>
          <a:stretch/>
        </p:blipFill>
        <p:spPr>
          <a:xfrm>
            <a:off x="1271386" y="2606618"/>
            <a:ext cx="3620303" cy="36140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E58838-51A2-42C0-87DE-07455F9F9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51" r="3162" b="1745"/>
          <a:stretch/>
        </p:blipFill>
        <p:spPr>
          <a:xfrm>
            <a:off x="6651326" y="361216"/>
            <a:ext cx="5196054" cy="6312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4BF845-90CF-4C86-96E3-DF590F6BF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863" y="0"/>
            <a:ext cx="5467295" cy="4456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D78CE4-0F6F-4089-B948-E090DA2B3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862" y="6437362"/>
            <a:ext cx="5467295" cy="445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F51351-FD92-4510-A5D4-6A2B4C7E6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812983" y="3294599"/>
            <a:ext cx="6312402" cy="44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51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8BBBA-9B1F-4293-AD8F-24C693DD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B2E0B-BDD5-4D48-A1B8-AC6131414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56"/>
          <a:stretch/>
        </p:blipFill>
        <p:spPr>
          <a:xfrm>
            <a:off x="7936221" y="0"/>
            <a:ext cx="4255779" cy="68580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1EC7E7-434A-4161-BC41-6DE56F940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629" y="1825625"/>
            <a:ext cx="6025662" cy="4351338"/>
          </a:xfrm>
        </p:spPr>
        <p:txBody>
          <a:bodyPr/>
          <a:lstStyle/>
          <a:p>
            <a:r>
              <a:rPr lang="en-GB" sz="2400" dirty="0"/>
              <a:t>10mm PVC Tube </a:t>
            </a:r>
          </a:p>
          <a:p>
            <a:r>
              <a:rPr lang="en-GB" sz="2400" dirty="0"/>
              <a:t>5m Mesh Wire</a:t>
            </a:r>
          </a:p>
          <a:p>
            <a:r>
              <a:rPr lang="en-GB" sz="2400" dirty="0"/>
              <a:t>1.20 x 70 Wood</a:t>
            </a:r>
          </a:p>
          <a:p>
            <a:r>
              <a:rPr lang="en-GB" sz="2400" dirty="0"/>
              <a:t>2m Coper Wire</a:t>
            </a:r>
          </a:p>
          <a:p>
            <a:r>
              <a:rPr lang="en-GB" sz="2400" dirty="0"/>
              <a:t>1m Coaxial cable</a:t>
            </a:r>
          </a:p>
          <a:p>
            <a:r>
              <a:rPr lang="en-GB" sz="2400" dirty="0"/>
              <a:t>2 Hinges 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Tools were lend, some materials recycled  </a:t>
            </a:r>
          </a:p>
          <a:p>
            <a:pPr marL="0" indent="0">
              <a:buNone/>
            </a:pPr>
            <a:r>
              <a:rPr lang="en-GB" sz="2400" dirty="0"/>
              <a:t>Total spent: 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€ 23.45</a:t>
            </a:r>
          </a:p>
          <a:p>
            <a:endParaRPr lang="en-GB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893342-A35A-41CA-B955-A979B025B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105221"/>
              </p:ext>
            </p:extLst>
          </p:nvPr>
        </p:nvGraphicFramePr>
        <p:xfrm>
          <a:off x="1031628" y="1690687"/>
          <a:ext cx="4630618" cy="309232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40455">
                  <a:extLst>
                    <a:ext uri="{9D8B030D-6E8A-4147-A177-3AD203B41FA5}">
                      <a16:colId xmlns:a16="http://schemas.microsoft.com/office/drawing/2014/main" val="1283489116"/>
                    </a:ext>
                  </a:extLst>
                </a:gridCol>
                <a:gridCol w="2790163">
                  <a:extLst>
                    <a:ext uri="{9D8B030D-6E8A-4147-A177-3AD203B41FA5}">
                      <a16:colId xmlns:a16="http://schemas.microsoft.com/office/drawing/2014/main" val="2221466884"/>
                    </a:ext>
                  </a:extLst>
                </a:gridCol>
              </a:tblGrid>
              <a:tr h="441761">
                <a:tc>
                  <a:txBody>
                    <a:bodyPr/>
                    <a:lstStyle/>
                    <a:p>
                      <a:r>
                        <a:rPr lang="en-GB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Material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421003"/>
                  </a:ext>
                </a:extLst>
              </a:tr>
              <a:tr h="441761">
                <a:tc>
                  <a:txBody>
                    <a:bodyPr/>
                    <a:lstStyle/>
                    <a:p>
                      <a:r>
                        <a:rPr lang="en-GB" dirty="0"/>
                        <a:t>10mm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PVC Tube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385544"/>
                  </a:ext>
                </a:extLst>
              </a:tr>
              <a:tr h="441761">
                <a:tc>
                  <a:txBody>
                    <a:bodyPr/>
                    <a:lstStyle/>
                    <a:p>
                      <a:r>
                        <a:rPr lang="en-GB" dirty="0"/>
                        <a:t>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Mesh Wire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406595"/>
                  </a:ext>
                </a:extLst>
              </a:tr>
              <a:tr h="441761">
                <a:tc>
                  <a:txBody>
                    <a:bodyPr/>
                    <a:lstStyle/>
                    <a:p>
                      <a:r>
                        <a:rPr lang="en-GB" dirty="0"/>
                        <a:t>1.20 x 0.70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Wood strips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260852"/>
                  </a:ext>
                </a:extLst>
              </a:tr>
              <a:tr h="441761">
                <a:tc>
                  <a:txBody>
                    <a:bodyPr/>
                    <a:lstStyle/>
                    <a:p>
                      <a:r>
                        <a:rPr lang="en-GB" dirty="0"/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Coper Wire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48736"/>
                  </a:ext>
                </a:extLst>
              </a:tr>
              <a:tr h="441761">
                <a:tc>
                  <a:txBody>
                    <a:bodyPr/>
                    <a:lstStyle/>
                    <a:p>
                      <a:r>
                        <a:rPr lang="en-GB" dirty="0"/>
                        <a:t>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Coaxial cable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598660"/>
                  </a:ext>
                </a:extLst>
              </a:tr>
              <a:tr h="441761">
                <a:tc>
                  <a:txBody>
                    <a:bodyPr/>
                    <a:lstStyle/>
                    <a:p>
                      <a:r>
                        <a:rPr lang="en-GB" dirty="0"/>
                        <a:t>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502266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ED6D94-EEFD-408D-80AD-7BE61E42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1CD6-5920-4956-8B13-7033EF441AF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193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19A28-7DCE-40E2-BC77-E7F694659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FINAL RESULT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F6309E-B2CB-4923-BA27-E40541318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AF04F5F8-A831-494F-830F-910FCCE069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4844292"/>
              </p:ext>
            </p:extLst>
          </p:nvPr>
        </p:nvGraphicFramePr>
        <p:xfrm>
          <a:off x="366346" y="211015"/>
          <a:ext cx="10058400" cy="6002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CD9D14-73AB-40BA-94A5-469785ADC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1CD6-5920-4956-8B13-7033EF441AF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748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8904D-9086-4C7F-9DFA-C98E7A545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MEASUREMENTS</a:t>
            </a:r>
            <a:r>
              <a:rPr lang="nl-NL" sz="2800" dirty="0"/>
              <a:t>[6]</a:t>
            </a:r>
            <a:endParaRPr lang="nl-NL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8F72B1-1CB0-41E8-8E92-C3AC79E14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80" y="1960112"/>
            <a:ext cx="4389500" cy="303302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5E8A4C-4C64-491B-89C0-C1FB86CE1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737360"/>
            <a:ext cx="4334121" cy="4019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E427E-10AD-4BC9-BADC-5A26A3BBB097}"/>
              </a:ext>
            </a:extLst>
          </p:cNvPr>
          <p:cNvSpPr txBox="1"/>
          <p:nvPr/>
        </p:nvSpPr>
        <p:spPr>
          <a:xfrm>
            <a:off x="1159334" y="5756380"/>
            <a:ext cx="421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Measured at 20 meters from the antenna</a:t>
            </a:r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3B292-1848-4C76-8E87-DFB09A508BB7}"/>
              </a:ext>
            </a:extLst>
          </p:cNvPr>
          <p:cNvSpPr txBox="1"/>
          <p:nvPr/>
        </p:nvSpPr>
        <p:spPr>
          <a:xfrm>
            <a:off x="6760601" y="5120641"/>
            <a:ext cx="421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Measured at the </a:t>
            </a:r>
            <a:r>
              <a:rPr lang="en-US" dirty="0" err="1"/>
              <a:t>Horsttower</a:t>
            </a:r>
            <a:r>
              <a:rPr lang="en-US" dirty="0"/>
              <a:t>, sending from the cooling pond 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CD35D2-AF58-4E32-8B28-BA3A343DD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B1CD6-5920-4956-8B13-7033EF441AF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120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439</Words>
  <Application>Microsoft Office PowerPoint</Application>
  <PresentationFormat>Widescreen</PresentationFormat>
  <Paragraphs>135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Project Design</vt:lpstr>
      <vt:lpstr>-Apply knowledge of Electrodynamics to build a functional antenna      &gt; UHF: 433 MHz  &gt; AM Transmitter   &gt; High directivity  CHOICE: Parabolic Reflector + Dipole  </vt:lpstr>
      <vt:lpstr>DESIGN</vt:lpstr>
      <vt:lpstr>CALCULATIONS[0]</vt:lpstr>
      <vt:lpstr>IMPEDANCE MATCHING[3]</vt:lpstr>
      <vt:lpstr>SIMULATIONS [5] </vt:lpstr>
      <vt:lpstr>CONSTRUCTION</vt:lpstr>
      <vt:lpstr>FINAL RESULT </vt:lpstr>
      <vt:lpstr>MEASUREMENTS[6]</vt:lpstr>
      <vt:lpstr>WHAT WE LEARN / IMPROVEMENTS</vt:lpstr>
      <vt:lpstr>Bibliography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Design</dc:title>
  <dc:creator>Toapanta Barahona, D.A. (Danilo, Student B-EE)</dc:creator>
  <cp:lastModifiedBy>Toapanta Barahona, D.A. (Danilo, Student B-EE)</cp:lastModifiedBy>
  <cp:revision>24</cp:revision>
  <dcterms:created xsi:type="dcterms:W3CDTF">2019-06-27T20:28:09Z</dcterms:created>
  <dcterms:modified xsi:type="dcterms:W3CDTF">2019-06-28T00:45:36Z</dcterms:modified>
</cp:coreProperties>
</file>